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1.jpeg" ContentType="image/jpeg"/>
  <Override PartName="/ppt/media/image20.jpeg" ContentType="image/jpeg"/>
  <Override PartName="/ppt/media/image19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11.jpeg" ContentType="image/jpeg"/>
  <Override PartName="/ppt/media/image3.png" ContentType="image/png"/>
  <Override PartName="/ppt/media/image18.jpeg" ContentType="image/jpeg"/>
  <Override PartName="/ppt/media/image1.jpeg" ContentType="image/jpeg"/>
  <Override PartName="/ppt/media/image4.jpeg" ContentType="image/jpeg"/>
  <Override PartName="/ppt/media/image6.png" ContentType="image/png"/>
  <Override PartName="/ppt/media/image16.jpeg" ContentType="image/jpeg"/>
  <Override PartName="/ppt/media/image5.png" ContentType="image/png"/>
  <Override PartName="/ppt/media/image9.jpeg" ContentType="image/jpeg"/>
  <Override PartName="/ppt/media/image13.jpeg" ContentType="image/jpeg"/>
  <Override PartName="/ppt/media/image10.png" ContentType="image/png"/>
  <Override PartName="/ppt/media/image2.png" ContentType="image/png"/>
  <Override PartName="/ppt/media/image7.jpeg" ContentType="image/jpeg"/>
  <Override PartName="/ppt/media/image17.png" ContentType="image/png"/>
  <Override PartName="/ppt/media/image8.jpeg" ContentType="image/jpe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</p:blipFill>
        <p:spPr>
          <a:xfrm>
            <a:off x="1912680" y="1769040"/>
            <a:ext cx="6253560" cy="498960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</p:blipFill>
        <p:spPr>
          <a:xfrm>
            <a:off x="1912680" y="1769040"/>
            <a:ext cx="6253560" cy="4989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pPr algn="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/>
          <a:p>
            <a:pPr algn="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pPr algn="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</p:blipFill>
        <p:spPr>
          <a:xfrm>
            <a:off x="1912680" y="1769040"/>
            <a:ext cx="6253560" cy="49896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</p:blipFill>
        <p:spPr>
          <a:xfrm>
            <a:off x="1912680" y="1769040"/>
            <a:ext cx="6253560" cy="4989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/>
          <a:p>
            <a:pPr algn="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Click to edit the title text format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Click to edit the outline text format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Second Outline Level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2" marL="1296000" indent="-288000">
              <a:buClr>
                <a:srgbClr val="eeeff0"/>
              </a:buClr>
              <a:buFont typeface="Droid Sans"/>
              <a:buChar char="·"/>
            </a:pPr>
            <a:r>
              <a:rPr b="0" lang="en-US" sz="2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Third Outline Level</a:t>
            </a:r>
            <a:endParaRPr b="0" lang="en-US" sz="2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3" marL="1728000" indent="-216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Fourth Outline Level</a:t>
            </a:r>
            <a:endParaRPr b="0" lang="en-US" sz="20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4" marL="2160000" indent="-216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Fifth Outline Level</a:t>
            </a:r>
            <a:endParaRPr b="0" lang="en-US" sz="20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5" marL="2592000" indent="-216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Sixth Outline Level</a:t>
            </a:r>
            <a:endParaRPr b="0" lang="en-US" sz="20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6" marL="3024000" indent="-216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Seventh Outline Level</a:t>
            </a:r>
            <a:endParaRPr b="0" lang="en-US" sz="20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MgOpen Modata"/>
              </a:rPr>
              <a:t>&lt;date/time&gt;</a:t>
            </a:r>
            <a:endParaRPr b="0" lang="en-US" sz="1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MgOpen Modat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MgOpen Modata"/>
              </a:rPr>
              <a:t>&lt;footer&gt;</a:t>
            </a:r>
            <a:endParaRPr b="0" lang="en-US" sz="1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MgOpen Modata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49E12DBE-5555-4C97-B923-4BCA5356A644}" type="slidenum">
              <a:rPr b="0" lang="en-US" sz="1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MgOpen Modata"/>
              </a:rPr>
              <a:t>&lt;number&gt;</a:t>
            </a:fld>
            <a:endParaRPr b="0" lang="en-US" sz="1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MgOpen Modat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Click to edit the title text format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2" marL="1296000" indent="-288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3" marL="172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4" marL="2160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Eighth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Ninth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9361336-609F-47B8-9EE1-82569EDA8F36}" type="slidenum"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15600" y="1994400"/>
            <a:ext cx="8229600" cy="762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The BEAM VM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2700000" y="2791800"/>
            <a:ext cx="7057800" cy="1018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A Foundation for Languages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pPr algn="r"/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Old and New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3960000" y="4973400"/>
            <a:ext cx="5879520" cy="59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/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Caleb Currie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1" name="TextShape 4"/>
          <p:cNvSpPr txBox="1"/>
          <p:nvPr/>
        </p:nvSpPr>
        <p:spPr>
          <a:xfrm>
            <a:off x="4860000" y="4781160"/>
            <a:ext cx="496944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PRESENTED BY: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2" name="TextShape 5"/>
          <p:cNvSpPr txBox="1"/>
          <p:nvPr/>
        </p:nvSpPr>
        <p:spPr>
          <a:xfrm>
            <a:off x="3240000" y="5410800"/>
            <a:ext cx="659952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FPC Secy of Records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3" name="TextShape 6"/>
          <p:cNvSpPr txBox="1"/>
          <p:nvPr/>
        </p:nvSpPr>
        <p:spPr>
          <a:xfrm>
            <a:off x="457200" y="6867720"/>
            <a:ext cx="937260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Slide designs licensed under CC BY 3.0 (https://creativecommons.org/licenses/by/3.0/)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Speed, Ecosystem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BEAMJIT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Deciding at runtime to compile “hot” parts to native code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HiPE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High Performance Erlang native code compiler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OTP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Design methodology and set of libraries for building robust systems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719440" y="1920600"/>
            <a:ext cx="67942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Erlang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Erlang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Open Source Erlang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Ericsson’s Commercial Erlang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Traditional oop languages weren’t designed with concurrency as a first-class use case -Pierre Lebrun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Functional, concurrent, single assignment, dynamically typed language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Erlang Code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</p:blipFill>
        <p:spPr>
          <a:xfrm>
            <a:off x="2340000" y="2160000"/>
            <a:ext cx="5321520" cy="47926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2719440" y="1920600"/>
            <a:ext cx="67942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Elixir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Elixir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40000" y="2160000"/>
            <a:ext cx="9000000" cy="510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Also functional, dynamically typed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Ruby-like syntax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BUT not Ruby for Erlang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Metaprogramming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Pipeline Operator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Protocols (Polymorphism, similar to OOP Interfaces)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Mix, Hex, community, and more!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Programming as transformation of data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Elixir Code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</p:blipFill>
        <p:spPr>
          <a:xfrm>
            <a:off x="900000" y="2854800"/>
            <a:ext cx="8459640" cy="23652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2719440" y="1920600"/>
            <a:ext cx="67942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Joxa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Joxa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From website - small, semantically clean, functional lisp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Not Clojure, not CL, not Erlang for sure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 Lisp-1 on the BEAM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Joxa Code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</p:blipFill>
        <p:spPr>
          <a:xfrm>
            <a:off x="360000" y="2340000"/>
            <a:ext cx="4742280" cy="39600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</p:blipFill>
        <p:spPr>
          <a:xfrm>
            <a:off x="5220000" y="3060000"/>
            <a:ext cx="4337640" cy="27000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A Special Thanks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80000" y="1769040"/>
            <a:ext cx="9540000" cy="572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Hume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presentation style and basics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Kosa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 – language design and details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Boshart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 – understanding the BEAM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Rogers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encouraging FP, reasonable languages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	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and features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Ghafoor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parallelism, concurrency, scheduling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	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and more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Siraj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how to do research, security aspects of the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	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vm, languages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Elizandro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practicality of the systems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Eberle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developer community involvement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r>
              <a:rPr b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Dr. Talbert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– ethics of presentation and research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719440" y="1920600"/>
            <a:ext cx="67942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LFE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LFE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Actually a lisp syntax front-end to the Erlang compiler that produces Erlang code (and has its own shell).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Is a LISP-2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Really is just what it says on the tin!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LFE Code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</p:blipFill>
        <p:spPr>
          <a:xfrm>
            <a:off x="1626120" y="2495880"/>
            <a:ext cx="6653880" cy="32641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463040" y="1920600"/>
            <a:ext cx="80506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Other Languages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Other Languages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Lots of exciting ideas being thrown around!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</p:blipFill>
        <p:spPr>
          <a:xfrm>
            <a:off x="2160000" y="3060000"/>
            <a:ext cx="5983560" cy="33656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In short...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507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Efene – Python Zen on the BEAM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Reia – Ruby-like on the BEAM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Haskerl – you get the idea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Erl2 – now with improvements!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Xerl – extensions!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Luerl – yes, LUA!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Interfix – expirmentation!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An Acive Ecosystem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HydrOS – multikernel research OS capable of withstanding complete software failure and partial hardware failure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BEAM Community &amp; the GSOC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So many packages on HEX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So many ways to LEARN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Books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Tutorials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Talks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Community Involvement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37160" y="1991520"/>
            <a:ext cx="9601200" cy="762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Questions?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60000" y="3987000"/>
            <a:ext cx="9360000" cy="123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Email: currie.j.caleb@gmail.com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Twitter: @curriejcaleb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@TTUFPC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360000" y="3780000"/>
            <a:ext cx="9360000" cy="31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CONTACT: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457560" y="6868080"/>
            <a:ext cx="937260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Slide designs licensed under CC BY 3.0 (https://creativecommons.org/licenses/by/3.0/)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37160" y="1991520"/>
            <a:ext cx="9601200" cy="762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Sources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60000" y="3960000"/>
            <a:ext cx="9360000" cy="123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Too many to list here. Check out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https://github.com/selebrak/beam-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vm-slides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  <a:p>
            <a:pPr algn="r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https://gitlab.com/sele/beam-vm-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slides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457560" y="6868080"/>
            <a:ext cx="937260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Slide designs licensed under CC BY 3.0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(https://creativecommons.org/licenses/by/3.0/)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Some  Definitions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Virtual Machine – emulation of a computer system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Actor programming model – actors as primitives, message passing, no shared state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Concurrency – splitting into multiple tasks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Parallelism – simultaneous computation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Distributed Computing – over networks and via message passing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We need a roadmap?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40000" y="2160000"/>
            <a:ext cx="9000000" cy="489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The BEAM VM and ERTS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Erlang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Elixir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Joxa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LFE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Other languages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Basically a survey to show you what’s out there.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2726640" y="1920600"/>
            <a:ext cx="6794280" cy="206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The BEAM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Some History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40000" y="2160000"/>
            <a:ext cx="9000000" cy="43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JAM → BEAM (but with much more history)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JAM - the original Erlang VM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2" marL="1296000" indent="-288000">
              <a:buClr>
                <a:srgbClr val="eeeff0"/>
              </a:buClr>
              <a:buFont typeface="Droid Sans"/>
              <a:buChar char="·"/>
            </a:pPr>
            <a:r>
              <a:rPr b="0" lang="en-US" sz="2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By Mike Williams, Joe Armstrong, and Robert Virding</a:t>
            </a:r>
            <a:endParaRPr b="0" lang="en-US" sz="2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2" marL="1296000" indent="-288000">
              <a:buClr>
                <a:srgbClr val="eeeff0"/>
              </a:buClr>
              <a:buFont typeface="Droid Sans"/>
              <a:buChar char="·"/>
            </a:pPr>
            <a:r>
              <a:rPr b="0" lang="en-US" sz="2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Written to be fast enough for actual use</a:t>
            </a:r>
            <a:endParaRPr b="0" lang="en-US" sz="2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2" marL="1296000" indent="-288000">
              <a:buClr>
                <a:srgbClr val="eeeff0"/>
              </a:buClr>
              <a:buFont typeface="Droid Sans"/>
              <a:buChar char="·"/>
            </a:pPr>
            <a:r>
              <a:rPr b="0" lang="en-US" sz="24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CSLab at Ericsson</a:t>
            </a:r>
            <a:endParaRPr b="0" lang="en-US" sz="24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Bogdan/Björn's Erlang Abstract Machine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ERTS – Erlang VM (BEAM), the kernel, the standard library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0000" y="180000"/>
            <a:ext cx="900000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Features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40000" y="2160000"/>
            <a:ext cx="9000000" cy="520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Consistent interface to the OS on all machines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Memory allocation and real-time garbage collection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Light-weight concurrency and support for thousands of simultaneous tasks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Transparent co-operation between all computers in the system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Location and encapsulation of run-time errors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Supervision of run-time code as it loads, when it is replaced, and while it is linked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One scheduler per vm thread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Like filling a box with sand, vm auto migrates processes across cores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Less work for developers, allows for more focus on problems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0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Hot code swapping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Nitty Gritty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91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Is a (1024) register VM with a stack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Array of Erlang Terms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158 basic instructions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Superinstructions (~450)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Each opcode has a piece of C in beam_emu.c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Directly-threaded interpreter written in C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No formal description of the VM semantics </a:t>
            </a: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	</a:t>
            </a: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except the source code implementation!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/>
            <a:r>
              <a:rPr b="0" lang="en-US" sz="4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Comfortaa"/>
              </a:rPr>
              <a:t>Memory</a:t>
            </a:r>
            <a:endParaRPr b="0" lang="en-US" sz="4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Comfortaa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4 Separate Areas / Types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Process Heaps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ETS Tables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Atom Table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2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Large Binary Space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marL="432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32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Erlang Solutions has a nice tour of the BEAM</a:t>
            </a:r>
            <a:endParaRPr b="0" lang="en-US" sz="32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  <a:p>
            <a:pPr lvl="1" marL="864000" indent="-324000">
              <a:buClr>
                <a:srgbClr val="eeeff0"/>
              </a:buClr>
              <a:buFont typeface="Droid Sans"/>
              <a:buChar char="·"/>
            </a:pPr>
            <a:r>
              <a:rPr b="0" lang="en-US" sz="1800" spc="-1" strike="noStrike">
                <a:solidFill>
                  <a:srgbClr val="eeeff0"/>
                </a:solidFill>
                <a:uFill>
                  <a:solidFill>
                    <a:srgbClr val="ffffff"/>
                  </a:solidFill>
                </a:uFill>
                <a:latin typeface="Droid Sans"/>
              </a:rPr>
              <a:t>erlang-factory.com/upload/presentations/708/HitchhikersTouroftheBEAM.pdf</a:t>
            </a:r>
            <a:endParaRPr b="0" lang="en-US" sz="2800" spc="-1" strike="noStrike">
              <a:solidFill>
                <a:srgbClr val="eeeff0"/>
              </a:solidFill>
              <a:uFill>
                <a:solidFill>
                  <a:srgbClr val="ffffff"/>
                </a:solidFill>
              </a:uFill>
              <a:latin typeface="Droid Sans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fedora-textures-grey-blue</Template>
  <TotalTime>67</TotalTime>
  <Application>LibreOffice/5.2.2.2.0$Linux_X86_64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2016-10-02T12:56:42Z</dcterms:created>
  <dc:creator/>
  <dc:description>Based on "Slideshow template for OpenOffice.org Impress" by Marc Stewart (http://img.obfuscatepenguin.net/fedora/slideshow-template/). License: CC-BY</dc:description>
  <dc:language>en-US</dc:language>
  <cp:lastModifiedBy/>
  <dcterms:modified xsi:type="dcterms:W3CDTF">2016-10-06T19:29:25Z</dcterms:modified>
  <cp:revision>16</cp:revision>
  <dc:subject/>
  <dc:title/>
</cp:coreProperties>
</file>